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7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21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80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519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4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61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54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707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41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57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533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350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30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004182"/>
              </p:ext>
            </p:extLst>
          </p:nvPr>
        </p:nvGraphicFramePr>
        <p:xfrm>
          <a:off x="128016" y="1213442"/>
          <a:ext cx="11951208" cy="546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7802"/>
                <a:gridCol w="4866894"/>
                <a:gridCol w="409651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Objectives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Research questions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Activities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F0"/>
                          </a:solidFill>
                        </a:rPr>
                        <a:t>Nutrition, food safety and value addition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80153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1.1 Improving HH food</a:t>
                      </a:r>
                      <a:r>
                        <a:rPr lang="en-US" sz="1600" baseline="0" dirty="0" smtClean="0"/>
                        <a:t> and nutrition security, particularly the vulnerable groups (e.g. pregnant women, children, sick people, elderly </a:t>
                      </a:r>
                      <a:r>
                        <a:rPr lang="en-US" sz="1600" baseline="0" dirty="0" err="1" smtClean="0"/>
                        <a:t>etc</a:t>
                      </a:r>
                      <a:r>
                        <a:rPr lang="en-US" sz="1600" baseline="0" dirty="0" smtClean="0"/>
                        <a:t>,) through:</a:t>
                      </a:r>
                    </a:p>
                    <a:p>
                      <a:pPr marL="400050" indent="-400050">
                        <a:buFont typeface="+mj-lt"/>
                        <a:buAutoNum type="romanUcPeriod"/>
                      </a:pPr>
                      <a:r>
                        <a:rPr lang="en-US" sz="1600" baseline="0" dirty="0" smtClean="0"/>
                        <a:t>Increased availability, access and consumption of diverse nutritious food</a:t>
                      </a:r>
                    </a:p>
                    <a:p>
                      <a:pPr marL="400050" indent="-400050">
                        <a:buFont typeface="+mj-lt"/>
                        <a:buAutoNum type="romanUcPeriod"/>
                      </a:pPr>
                      <a:r>
                        <a:rPr lang="en-US" sz="1600" baseline="0" dirty="0" smtClean="0"/>
                        <a:t>Creating awareness and demand for nutritious and safe food</a:t>
                      </a:r>
                    </a:p>
                    <a:p>
                      <a:pPr marL="400050" indent="-400050">
                        <a:buFont typeface="+mj-lt"/>
                        <a:buAutoNum type="romanUcPeriod"/>
                      </a:pPr>
                      <a:r>
                        <a:rPr lang="en-US" sz="1600" baseline="0" dirty="0" smtClean="0"/>
                        <a:t>Improving capacity in good nutrition practices</a:t>
                      </a:r>
                    </a:p>
                    <a:p>
                      <a:pPr marL="400050" indent="-400050">
                        <a:buFont typeface="+mj-lt"/>
                        <a:buAutoNum type="romanUcPeriod"/>
                      </a:pPr>
                      <a:r>
                        <a:rPr lang="en-US" sz="1600" baseline="0" dirty="0" smtClean="0"/>
                        <a:t>Mitigation of mycotoxin contamination</a:t>
                      </a:r>
                      <a:endParaRPr lang="en-US" sz="1600" dirty="0" smtClean="0"/>
                    </a:p>
                    <a:p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To what extent can community-based behavioral change communication and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community-based behavioral change communication plus agricultural based education of women improved HH food and nutrition status?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Which combination of technologies can reduced the vulnerability of HH to food insecurity, food toxin (e.g. aflatoxins)</a:t>
                      </a:r>
                      <a:r>
                        <a:rPr lang="en-US" sz="1600" baseline="0" dirty="0" smtClean="0"/>
                        <a:t> and poor nutrition?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/>
                        <a:t>Which </a:t>
                      </a:r>
                      <a:r>
                        <a:rPr lang="en-US" sz="1600" baseline="0" dirty="0" err="1" smtClean="0"/>
                        <a:t>atoxigenic</a:t>
                      </a:r>
                      <a:r>
                        <a:rPr lang="en-US" sz="1600" baseline="0" dirty="0" smtClean="0"/>
                        <a:t> strains of </a:t>
                      </a:r>
                      <a:r>
                        <a:rPr lang="en-US" sz="1600" i="1" baseline="0" dirty="0" smtClean="0"/>
                        <a:t>A. </a:t>
                      </a:r>
                      <a:r>
                        <a:rPr lang="en-US" sz="1600" i="1" baseline="0" dirty="0" err="1" smtClean="0"/>
                        <a:t>flavous</a:t>
                      </a:r>
                      <a:r>
                        <a:rPr lang="en-US" sz="1600" i="1" baseline="0" dirty="0" smtClean="0"/>
                        <a:t> (</a:t>
                      </a:r>
                      <a:r>
                        <a:rPr lang="en-US" sz="1600" i="0" baseline="0" dirty="0" err="1" smtClean="0"/>
                        <a:t>aflasafe</a:t>
                      </a:r>
                      <a:r>
                        <a:rPr lang="en-US" sz="1600" i="0" baseline="0" dirty="0" smtClean="0"/>
                        <a:t> technology</a:t>
                      </a:r>
                      <a:r>
                        <a:rPr lang="en-US" sz="1600" i="1" baseline="0" dirty="0" smtClean="0"/>
                        <a:t>)</a:t>
                      </a:r>
                      <a:r>
                        <a:rPr lang="en-US" sz="1600" baseline="0" dirty="0" smtClean="0"/>
                        <a:t> can reduce most effectively aflatoxins contamination in maize and groundnuts?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/>
                        <a:t>To what extent the carry over effect of </a:t>
                      </a:r>
                      <a:r>
                        <a:rPr lang="en-US" sz="1600" baseline="0" dirty="0" err="1" smtClean="0"/>
                        <a:t>aflasafe</a:t>
                      </a:r>
                      <a:r>
                        <a:rPr lang="en-US" sz="1600" baseline="0" dirty="0" smtClean="0"/>
                        <a:t> strains can reduce the frequency of toxin contamination?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Develop, test and disseminate training material on nutrition and behavioral change communication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Capacity</a:t>
                      </a:r>
                      <a:r>
                        <a:rPr lang="en-US" sz="1600" baseline="0" dirty="0" smtClean="0"/>
                        <a:t> building of women to improve their knowledge on nutrition using behavioral change communication (BCC) approach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Improve HH nutrition through production and consumption of nutrient dense crops (vegetables, legumes), and livestock (sheep and goat, pigs and poultry) and tree products (fruits, leaves), especially by women (AGB)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Compare the BCC and the AGB and both BCC and AGB in improving HH nutrition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Sensitization and training on mycotoxin management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Evaluate the </a:t>
                      </a:r>
                      <a:r>
                        <a:rPr lang="en-US" sz="1600" baseline="0" dirty="0" err="1" smtClean="0"/>
                        <a:t>aflasafe</a:t>
                      </a:r>
                      <a:r>
                        <a:rPr lang="en-US" sz="1600" baseline="0" dirty="0" smtClean="0"/>
                        <a:t> product efficacy and it carry over effect on toxin mitigation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043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880320"/>
              </p:ext>
            </p:extLst>
          </p:nvPr>
        </p:nvGraphicFramePr>
        <p:xfrm>
          <a:off x="128016" y="1332314"/>
          <a:ext cx="11951208" cy="5089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7802"/>
                <a:gridCol w="4866894"/>
                <a:gridCol w="4096512"/>
              </a:tblGrid>
              <a:tr h="319209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Objectives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Research questions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Activities </a:t>
                      </a:r>
                      <a:endParaRPr lang="en-US" dirty="0"/>
                    </a:p>
                  </a:txBody>
                  <a:tcPr/>
                </a:tc>
              </a:tr>
              <a:tr h="319209"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F0"/>
                          </a:solidFill>
                        </a:rPr>
                        <a:t>Nutrition, food safety and value addition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5846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Reducing post-harvest loss and improving shelf life through better pre-harvest, harvest and post-harvest practices</a:t>
                      </a:r>
                    </a:p>
                    <a:p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Which combination of technology packages can reduce pre-harvest, harvest and post-harvest losses and improve product quality and self life?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Identify and document potential </a:t>
                      </a:r>
                      <a:r>
                        <a:rPr lang="en-US" sz="1600" dirty="0" smtClean="0"/>
                        <a:t>technologies to reduce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pre-harvest, harvest and post-harvest losses and contaminations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Evaluate the cost effectiveness of the existing technology packages for potential adaptation or recommendation</a:t>
                      </a:r>
                    </a:p>
                  </a:txBody>
                  <a:tcPr/>
                </a:tc>
              </a:tr>
              <a:tr h="18780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Improve the market value of agricultural produce through value addition thereby increasing  household income and nutritional value</a:t>
                      </a:r>
                    </a:p>
                    <a:p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What are the promising value chain of agricultural products</a:t>
                      </a:r>
                      <a:r>
                        <a:rPr lang="en-US" sz="1600" baseline="0" dirty="0" smtClean="0"/>
                        <a:t> that can be reinforced to increase small household income and nutritional value?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What options/technologies or combination of technologies can add value to crop and livestock products to increase their marketability?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Conduct a SWOT analysis to identify</a:t>
                      </a:r>
                      <a:r>
                        <a:rPr lang="en-US" sz="1600" baseline="0" dirty="0" smtClean="0"/>
                        <a:t> market niches/opportunities of agricultural products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Identify, evaluate and adapt </a:t>
                      </a:r>
                      <a:r>
                        <a:rPr lang="en-US" sz="1600" dirty="0" smtClean="0"/>
                        <a:t>options/technologies or combination of technologies to add value to crop and livestock products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Promote</a:t>
                      </a:r>
                      <a:r>
                        <a:rPr lang="en-US" sz="1600" baseline="0" dirty="0" smtClean="0"/>
                        <a:t> institutional arrangement to facilitate linkages between smallholder farmers and private sector</a:t>
                      </a:r>
                      <a:endParaRPr lang="en-US" sz="160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dirty="0" smtClean="0"/>
                        <a:t> </a:t>
                      </a:r>
                      <a:endParaRPr lang="en-US" sz="1600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809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941218"/>
              </p:ext>
            </p:extLst>
          </p:nvPr>
        </p:nvGraphicFramePr>
        <p:xfrm>
          <a:off x="128016" y="1332314"/>
          <a:ext cx="11951208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7802"/>
                <a:gridCol w="4866894"/>
                <a:gridCol w="4096512"/>
              </a:tblGrid>
              <a:tr h="319209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Objectives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Research questions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Activities </a:t>
                      </a:r>
                      <a:endParaRPr lang="en-US" dirty="0"/>
                    </a:p>
                  </a:txBody>
                  <a:tcPr/>
                </a:tc>
              </a:tr>
              <a:tr h="319209"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Resilient production systems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58462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Develop and enhance integrated crop-livestock systems to improve productivity, profitability and reduce risks of small holder farmers without degrading the natural resource base</a:t>
                      </a:r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What options or combination of options can we develop/promote to improve the resilience of farming systems</a:t>
                      </a:r>
                      <a:r>
                        <a:rPr lang="en-US" sz="1600" baseline="0" dirty="0" smtClean="0"/>
                        <a:t>?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/>
                        <a:t>What options or combination of options of improved crops (cereals, legumes, vegetables), and trees/shrub, livestock breeds and agronomic/husbandry practices would increase productivity and profitability of smallholder farming as well as food security and reduce risks?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Which</a:t>
                      </a:r>
                      <a:r>
                        <a:rPr lang="en-US" sz="1600" baseline="0" dirty="0" smtClean="0"/>
                        <a:t> combination of soil, land and water management practices would increase food and feed  yields without degrading the natural resources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Which integrated crops and livestock management</a:t>
                      </a:r>
                      <a:r>
                        <a:rPr lang="en-US" sz="1600" baseline="0" dirty="0" smtClean="0"/>
                        <a:t> practices will conserve the natural resource base (soil, land, water and plant biodiversity) and improve productivity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Evaluate and adapt improved crops, trees/shrubs, livestock management practices to intensify/diversify the farming systems without degrading the natural resources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Evaluate and adapt integrated crops, trees/shrubs and livestock management</a:t>
                      </a:r>
                      <a:r>
                        <a:rPr lang="en-US" sz="1600" baseline="0" dirty="0" smtClean="0"/>
                        <a:t> practices to conserve the natural resource base (soil, land, water and plant biodiversity) and improve productivity and profitability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Establish and characterize watershed areas to evaluate and adapt integrated soil water and land management practices to increase productivity  and profitability, and maintain the natural resource base   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634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366709"/>
              </p:ext>
            </p:extLst>
          </p:nvPr>
        </p:nvGraphicFramePr>
        <p:xfrm>
          <a:off x="128016" y="1332314"/>
          <a:ext cx="11951208" cy="50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7802"/>
                <a:gridCol w="4866894"/>
                <a:gridCol w="4096512"/>
              </a:tblGrid>
              <a:tr h="319209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Objectives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Research questions Outputs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Activities </a:t>
                      </a:r>
                      <a:endParaRPr lang="en-US" dirty="0"/>
                    </a:p>
                  </a:txBody>
                  <a:tcPr/>
                </a:tc>
              </a:tr>
              <a:tr h="319209"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Markets, institutions and gender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584622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Enhancing institutional options to improve; </a:t>
                      </a:r>
                    </a:p>
                    <a:p>
                      <a:pPr marL="857250" lvl="1" indent="-400050">
                        <a:buFont typeface="+mj-lt"/>
                        <a:buAutoNum type="romanLcPeriod"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market access (both agricultural inputs and outputs),</a:t>
                      </a:r>
                    </a:p>
                    <a:p>
                      <a:pPr marL="857250" lvl="1" indent="-400050">
                        <a:buFont typeface="+mj-lt"/>
                        <a:buAutoNum type="romanLcPeriod"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access to sustainable intensification technologies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dirty="0" smtClean="0"/>
                        <a:t>What are the main impediments (institutional and socioeconomics)</a:t>
                      </a:r>
                      <a:r>
                        <a:rPr lang="en-US" sz="1600" baseline="0" dirty="0" smtClean="0"/>
                        <a:t> constraints</a:t>
                      </a:r>
                      <a:r>
                        <a:rPr lang="en-US" sz="1600" dirty="0" smtClean="0"/>
                        <a:t> to markets access (inputs and outputs) and to adoption of SI technologies?</a:t>
                      </a:r>
                      <a:r>
                        <a:rPr lang="en-US" sz="1600" baseline="0" dirty="0" smtClean="0"/>
                        <a:t>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dirty="0" smtClean="0"/>
                        <a:t>What institutional arrangements can</a:t>
                      </a:r>
                      <a:r>
                        <a:rPr lang="en-US" sz="1600" baseline="0" dirty="0" smtClean="0"/>
                        <a:t> be promoted/developed to increase access markets (input sand outputs) and SI technologies?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6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Assess the market efficiency of agricultural products (inputs and outputs)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Identify, adapt and promote new institutional arrangement to increase the marketability of crops and livestock products and link farmer to inputs and outputs </a:t>
                      </a:r>
                      <a:r>
                        <a:rPr lang="en-US" sz="1600" baseline="0" dirty="0" err="1" smtClean="0"/>
                        <a:t>marckets</a:t>
                      </a:r>
                      <a:endParaRPr lang="en-US" sz="16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600" baseline="0" dirty="0" smtClean="0"/>
                    </a:p>
                  </a:txBody>
                  <a:tcPr/>
                </a:tc>
              </a:tr>
              <a:tr h="18780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To empower the vulnerable groups (women and youth) for equitable access to and control of production assets (land, </a:t>
                      </a:r>
                      <a:r>
                        <a:rPr lang="en-US" sz="1600" b="1" dirty="0" err="1" smtClean="0">
                          <a:solidFill>
                            <a:srgbClr val="002060"/>
                          </a:solidFill>
                        </a:rPr>
                        <a:t>labour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, credits </a:t>
                      </a:r>
                      <a:r>
                        <a:rPr lang="en-US" sz="1600" b="1" dirty="0" err="1" smtClean="0">
                          <a:solidFill>
                            <a:srgbClr val="002060"/>
                          </a:solidFill>
                        </a:rPr>
                        <a:t>etc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  <a:p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What are the gender differentiations on crops and livestock production,</a:t>
                      </a:r>
                      <a:r>
                        <a:rPr lang="en-US" sz="1600" baseline="0" dirty="0" smtClean="0"/>
                        <a:t> processing and marketing?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To what extent can labor and time inputs</a:t>
                      </a:r>
                      <a:r>
                        <a:rPr lang="en-US" sz="1600" baseline="0" dirty="0" smtClean="0"/>
                        <a:t> of vulnerable groups into pre-harvest, harvest and post harvest activities be reduced through the use of small scale machinery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/>
                        <a:t>Assess the level of inclusiveness of women and youth along the crop and livestock value chains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/>
                        <a:t>Evaluate the labor productivity (labor use efficiency) through the use of pre and post harvest small scale machinery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/>
                        <a:t>Promote and empower vulnerable groups in using small scale machinery 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070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135164"/>
              </p:ext>
            </p:extLst>
          </p:nvPr>
        </p:nvGraphicFramePr>
        <p:xfrm>
          <a:off x="128016" y="1332314"/>
          <a:ext cx="11951208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7802"/>
                <a:gridCol w="4866894"/>
                <a:gridCol w="4096512"/>
              </a:tblGrid>
              <a:tr h="319209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Objectives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Research questions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Activities </a:t>
                      </a:r>
                      <a:endParaRPr lang="en-US" dirty="0"/>
                    </a:p>
                  </a:txBody>
                  <a:tcPr/>
                </a:tc>
              </a:tr>
              <a:tr h="319209"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Development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584622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To achieve impact at scale of project interventions through engagement with different stakeholders via:</a:t>
                      </a:r>
                    </a:p>
                    <a:p>
                      <a:pPr marL="400050" indent="-400050">
                        <a:buFont typeface="+mj-lt"/>
                        <a:buAutoNum type="romanUcPeriod"/>
                      </a:pPr>
                      <a:r>
                        <a:rPr lang="en-US" sz="1600" baseline="0" dirty="0" smtClean="0"/>
                        <a:t>Inclusive R4D platforms</a:t>
                      </a:r>
                    </a:p>
                    <a:p>
                      <a:pPr marL="400050" indent="-400050">
                        <a:buFont typeface="+mj-lt"/>
                        <a:buAutoNum type="romanUcPeriod"/>
                      </a:pPr>
                      <a:r>
                        <a:rPr lang="en-US" sz="1600" baseline="0" dirty="0" smtClean="0"/>
                        <a:t>Strategic communication for effective dissemination of project outputs</a:t>
                      </a:r>
                    </a:p>
                    <a:p>
                      <a:pPr marL="400050" indent="-400050">
                        <a:buFont typeface="+mj-lt"/>
                        <a:buAutoNum type="romanUcPeriod"/>
                      </a:pPr>
                      <a:r>
                        <a:rPr lang="en-US" sz="1600" baseline="0" dirty="0" smtClean="0"/>
                        <a:t>Building/strengthening synergies with leverage opportunities with development actors (NGOs, private and public sectors)</a:t>
                      </a:r>
                    </a:p>
                    <a:p>
                      <a:pPr marL="400050" indent="-400050">
                        <a:buFont typeface="+mj-lt"/>
                        <a:buAutoNum type="romanUcPeriod"/>
                      </a:pPr>
                      <a:r>
                        <a:rPr lang="en-US" sz="1600" baseline="0" dirty="0" smtClean="0"/>
                        <a:t>Effectively deliver information and knowledge and build capacity to scale out and up proven technologies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Who are the key actors at the community and district levels that</a:t>
                      </a:r>
                      <a:r>
                        <a:rPr lang="en-US" sz="1600" baseline="0" dirty="0" smtClean="0"/>
                        <a:t> are required to be at the R4D platforms?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/>
                        <a:t>What are the best and efficient delivery channels/networks for information and knowledge/products exchange to farmers and other partners including the private and public sectors?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What is the efficient linkage and partnership with the national authorities that will support and facilitate the process of registration</a:t>
                      </a:r>
                      <a:r>
                        <a:rPr lang="en-US" sz="1600" baseline="0" dirty="0" smtClean="0"/>
                        <a:t> and licensing for a dissemination at scale of mature products (e.g. </a:t>
                      </a:r>
                      <a:r>
                        <a:rPr lang="en-US" sz="1600" baseline="0" dirty="0" err="1" smtClean="0"/>
                        <a:t>aflasafe</a:t>
                      </a:r>
                      <a:r>
                        <a:rPr lang="en-US" sz="1600" baseline="0" dirty="0" smtClean="0"/>
                        <a:t>)?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Research on </a:t>
                      </a:r>
                      <a:r>
                        <a:rPr lang="en-US" sz="1600" b="1" baseline="0" dirty="0" err="1" smtClean="0">
                          <a:solidFill>
                            <a:srgbClr val="FF0000"/>
                          </a:solidFill>
                        </a:rPr>
                        <a:t>outscaling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en-US" sz="1600" b="1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Identify and categorize relevant stakeholders that can be engaged in processes to address specific constraints that farmers face.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Evaluate, validate and promote effective delivery channels/networks for a smooth exchange of information and knowledge/products to farmers and other partners including private and public sectors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Registration and licensing of mature products (e.g.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aflasafe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etc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Building effective and appropriate partnership to enhance a dissemination at scale of mature products (e.g.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aflasafe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etc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…)</a:t>
                      </a:r>
                    </a:p>
                    <a:p>
                      <a:endParaRPr lang="en-US" sz="16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340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1110</Words>
  <Application>Microsoft Office PowerPoint</Application>
  <PresentationFormat>Custom</PresentationFormat>
  <Paragraphs>80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Joachim N. Binam</dc:creator>
  <cp:lastModifiedBy>Odhong, Jonathan (IITA)</cp:lastModifiedBy>
  <cp:revision>50</cp:revision>
  <dcterms:created xsi:type="dcterms:W3CDTF">2016-02-17T15:16:15Z</dcterms:created>
  <dcterms:modified xsi:type="dcterms:W3CDTF">2016-02-18T09:34:25Z</dcterms:modified>
</cp:coreProperties>
</file>